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8229600" cx="14630400"/>
  <p:notesSz cx="8229600" cy="14630400"/>
  <p:embeddedFontLst>
    <p:embeddedFont>
      <p:font typeface="Fraunces"/>
      <p:regular r:id="rId21"/>
      <p:bold r:id="rId22"/>
      <p:italic r:id="rId23"/>
      <p:boldItalic r:id="rId24"/>
    </p:embeddedFont>
    <p:embeddedFont>
      <p:font typeface="Epilog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raunces-bold.fntdata"/><Relationship Id="rId21" Type="http://schemas.openxmlformats.org/officeDocument/2006/relationships/font" Target="fonts/Fraunces-regular.fntdata"/><Relationship Id="rId24" Type="http://schemas.openxmlformats.org/officeDocument/2006/relationships/font" Target="fonts/Fraunces-boldItalic.fntdata"/><Relationship Id="rId23" Type="http://schemas.openxmlformats.org/officeDocument/2006/relationships/font" Target="fonts/Fraunce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pilogue-bold.fntdata"/><Relationship Id="rId25" Type="http://schemas.openxmlformats.org/officeDocument/2006/relationships/font" Target="fonts/Epilogue-regular.fntdata"/><Relationship Id="rId28" Type="http://schemas.openxmlformats.org/officeDocument/2006/relationships/font" Target="fonts/Epilogue-boldItalic.fntdata"/><Relationship Id="rId27" Type="http://schemas.openxmlformats.org/officeDocument/2006/relationships/font" Target="fonts/Epilog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9e927565a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79e927565a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79e927565a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798327" y="537700"/>
            <a:ext cx="13611300" cy="3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81"/>
              <a:buFont typeface="Fraunces"/>
              <a:buNone/>
            </a:pPr>
            <a:r>
              <a:rPr b="1" i="0" lang="en-US" sz="4181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Remote Monitoring Interface For Critical Parameters In Atomic Clock</a:t>
            </a:r>
            <a:endParaRPr b="0" i="0" sz="418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3384897" y="7089741"/>
            <a:ext cx="78606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44"/>
              <a:buFont typeface="Epilogue"/>
              <a:buNone/>
            </a:pPr>
            <a:r>
              <a:t/>
            </a:r>
            <a:endParaRPr b="0" i="0" sz="14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641747" y="5966579"/>
            <a:ext cx="7860506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44"/>
              <a:buFont typeface="Epilogue"/>
              <a:buNone/>
            </a:pPr>
            <a:r>
              <a:rPr b="0" i="0" lang="en-US" sz="1444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endParaRPr b="0" i="0" sz="14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5872385" y="7662758"/>
            <a:ext cx="293400" cy="293400"/>
          </a:xfrm>
          <a:prstGeom prst="roundRect">
            <a:avLst>
              <a:gd fmla="val 3116571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017" y="7670366"/>
            <a:ext cx="278130" cy="27813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6245128" y="7648938"/>
            <a:ext cx="3082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7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04"/>
              <a:buFont typeface="Epilogue"/>
              <a:buNone/>
            </a:pPr>
            <a:r>
              <a:rPr b="1" i="0" lang="en-US" sz="1804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by Moksh Yadav</a:t>
            </a:r>
            <a:endParaRPr b="0" i="0" sz="18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300" y="2079525"/>
            <a:ext cx="9899876" cy="52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4" name="Google Shape;1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2474952"/>
            <a:ext cx="4919305" cy="32795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2"/>
          <p:cNvSpPr/>
          <p:nvPr/>
        </p:nvSpPr>
        <p:spPr>
          <a:xfrm>
            <a:off x="6280190" y="177581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65"/>
              <a:buFont typeface="Fraunces"/>
              <a:buNone/>
            </a:pPr>
            <a:r>
              <a:rPr b="0" i="0" lang="en-US" sz="4465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Python Codes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7" name="Google Shape;16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2824758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2"/>
          <p:cNvSpPr/>
          <p:nvPr/>
        </p:nvSpPr>
        <p:spPr>
          <a:xfrm>
            <a:off x="7754426" y="3051575"/>
            <a:ext cx="4619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33"/>
              <a:buFont typeface="Fraunces"/>
              <a:buNone/>
            </a:pPr>
            <a:r>
              <a:rPr b="0" i="0" lang="en-US" sz="2233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CSV Fetch &amp; Delete Code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7754422" y="3541990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86"/>
              <a:buFont typeface="Epilogue"/>
              <a:buNone/>
            </a:pPr>
            <a:r>
              <a:rPr b="0" i="0" lang="en-US" sz="178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Appending entries from php server to csv files.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0" name="Google Shape;17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4639270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2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33"/>
              <a:buFont typeface="Fraunces"/>
              <a:buNone/>
            </a:pPr>
            <a:r>
              <a:rPr b="0" i="0" lang="en-US" sz="2233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Dash Server Code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2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86"/>
              <a:buFont typeface="Epilogue"/>
              <a:buNone/>
            </a:pPr>
            <a:r>
              <a:rPr b="0" i="0" lang="en-US" sz="178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For better Data visualisation and analysis.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3608701" y="598050"/>
            <a:ext cx="74130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Fraunces"/>
              <a:buNone/>
            </a:pPr>
            <a:r>
              <a:rPr b="0" i="0" lang="en-US" sz="4275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CSV Fetch &amp; Delete Code</a:t>
            </a:r>
            <a:endParaRPr b="0" i="0" sz="42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1" name="Google Shape;1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925" y="1846775"/>
            <a:ext cx="4710475" cy="375862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/>
          <p:nvPr/>
        </p:nvSpPr>
        <p:spPr>
          <a:xfrm>
            <a:off x="1330913" y="5877550"/>
            <a:ext cx="5806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8"/>
              <a:buFont typeface="Fraunces"/>
              <a:buNone/>
            </a:pPr>
            <a:r>
              <a:rPr b="0" i="0" lang="en-US" sz="2138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Fetching Exact Entry From Database</a:t>
            </a:r>
            <a:endParaRPr b="0" i="0" sz="21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760032" y="6489004"/>
            <a:ext cx="66516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10"/>
              <a:buFont typeface="Epilogue"/>
              <a:buNone/>
            </a:pPr>
            <a:r>
              <a:rPr b="0" i="0" lang="en-US" sz="171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We fetch entry from database selecting all column from sensor data Where timestamp is unique ( sql command )</a:t>
            </a:r>
            <a:endParaRPr b="0" i="0" sz="17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1025" y="1846775"/>
            <a:ext cx="4941503" cy="346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/>
          <p:nvPr/>
        </p:nvSpPr>
        <p:spPr>
          <a:xfrm>
            <a:off x="8690101" y="5747050"/>
            <a:ext cx="44466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8"/>
              <a:buFont typeface="Fraunces"/>
              <a:buNone/>
            </a:pPr>
            <a:r>
              <a:rPr b="0" i="0" lang="en-US" sz="2138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Giving Each Entry Unique ID</a:t>
            </a:r>
            <a:endParaRPr b="0" i="0" sz="21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7949089" y="6425644"/>
            <a:ext cx="59286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10"/>
              <a:buFont typeface="Epilogue"/>
              <a:buNone/>
            </a:pPr>
            <a:r>
              <a:rPr b="0" i="0" lang="en-US" sz="171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While storing the entry to csv file we give a unique  ID to each entry so that it becomes primary key if we want to analyse it </a:t>
            </a:r>
            <a:r>
              <a:rPr lang="en-US" sz="171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further</a:t>
            </a:r>
            <a:r>
              <a:rPr b="0" i="0" lang="en-US" sz="171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easily in future.</a:t>
            </a:r>
            <a:endParaRPr b="0" i="0" sz="17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"/>
          <p:cNvSpPr/>
          <p:nvPr/>
        </p:nvSpPr>
        <p:spPr>
          <a:xfrm>
            <a:off x="3254397" y="723275"/>
            <a:ext cx="81216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Fraunces"/>
              <a:buNone/>
            </a:pPr>
            <a:r>
              <a:rPr b="0" i="0" lang="en-US" sz="4860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OUTPUT &amp; Algorithm</a:t>
            </a:r>
            <a:br>
              <a:rPr b="0" i="0" lang="en-US" sz="4860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</a:b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4" name="Google Shape;1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124" y="2015927"/>
            <a:ext cx="3705950" cy="574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4776" y="2970493"/>
            <a:ext cx="4970075" cy="38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5182672" y="649486"/>
            <a:ext cx="4264819" cy="53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8"/>
              <a:buFont typeface="Fraunces"/>
              <a:buNone/>
            </a:pPr>
            <a:r>
              <a:rPr b="0" i="0" lang="en-US" sz="3358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Dash Server Code</a:t>
            </a:r>
            <a:endParaRPr b="0" i="0" sz="33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5"/>
          <p:cNvSpPr/>
          <p:nvPr/>
        </p:nvSpPr>
        <p:spPr>
          <a:xfrm>
            <a:off x="1674852" y="1523643"/>
            <a:ext cx="11280577" cy="272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3"/>
              <a:buFont typeface="Calibri"/>
              <a:buNone/>
            </a:pPr>
            <a:r>
              <a:t/>
            </a:r>
            <a:endParaRPr b="0" i="0" sz="134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5" name="Google Shape;2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852" y="2180153"/>
            <a:ext cx="3483412" cy="2684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/>
          <p:nvPr/>
        </p:nvSpPr>
        <p:spPr>
          <a:xfrm>
            <a:off x="1885355" y="5056346"/>
            <a:ext cx="3062407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79"/>
              <a:buFont typeface="Fraunces"/>
              <a:buNone/>
            </a:pPr>
            <a:r>
              <a:rPr b="0" i="0" lang="en-US" sz="1679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Data Loading and Preparation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5"/>
          <p:cNvSpPr/>
          <p:nvPr/>
        </p:nvSpPr>
        <p:spPr>
          <a:xfrm>
            <a:off x="1674952" y="5773944"/>
            <a:ext cx="34833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1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43"/>
              <a:buFont typeface="Epilogue"/>
              <a:buNone/>
            </a:pPr>
            <a:r>
              <a:rPr b="0" i="0" lang="en-US" sz="1343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</a:t>
            </a:r>
            <a:r>
              <a:rPr b="0" i="0" lang="en-US" sz="1343" u="none" cap="none" strike="noStrike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load_data</a:t>
            </a:r>
            <a:r>
              <a:rPr b="0" i="0" lang="en-US" sz="1343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function reads all CSV files starting with 'live_data_' from the current directory, combines them into a single DataFrame, and computes Modified Julian Date (MJD) for each timestamp.</a:t>
            </a:r>
            <a:endParaRPr b="0" i="0" sz="134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8" name="Google Shape;2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2126" y="2180153"/>
            <a:ext cx="3089553" cy="25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5"/>
          <p:cNvSpPr/>
          <p:nvPr/>
        </p:nvSpPr>
        <p:spPr>
          <a:xfrm>
            <a:off x="5911572" y="4891088"/>
            <a:ext cx="2940248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79"/>
              <a:buFont typeface="Fraunces"/>
              <a:buNone/>
            </a:pPr>
            <a:r>
              <a:rPr b="0" i="0" lang="en-US" sz="1679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App Layout and Components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5"/>
          <p:cNvSpPr/>
          <p:nvPr/>
        </p:nvSpPr>
        <p:spPr>
          <a:xfrm>
            <a:off x="5582126" y="5645185"/>
            <a:ext cx="35994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1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43"/>
              <a:buFont typeface="Epilogue"/>
              <a:buNone/>
            </a:pPr>
            <a:r>
              <a:rPr b="0" i="0" lang="en-US" sz="1343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Dash app layout includes interactive components such as a date picker, dropdown for ADC channels, a slider for selecting data points, and a radio button for choosing the time format (timestamp or MJD). It also features an update interval for refreshing the data.</a:t>
            </a:r>
            <a:endParaRPr b="0" i="0" sz="134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1" name="Google Shape;21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5248" y="2180153"/>
            <a:ext cx="3365302" cy="269224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5"/>
          <p:cNvSpPr/>
          <p:nvPr/>
        </p:nvSpPr>
        <p:spPr>
          <a:xfrm>
            <a:off x="9766578" y="5064204"/>
            <a:ext cx="3042523" cy="26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79"/>
              <a:buFont typeface="Fraunces"/>
              <a:buNone/>
            </a:pPr>
            <a:r>
              <a:rPr b="0" i="0" lang="en-US" sz="1679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Graph Update and Interaction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9605398" y="5773939"/>
            <a:ext cx="33654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1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43"/>
              <a:buFont typeface="Epilogue"/>
              <a:buNone/>
            </a:pPr>
            <a:r>
              <a:rPr b="0" i="0" lang="en-US" sz="1343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</a:t>
            </a:r>
            <a:r>
              <a:rPr b="0" i="0" lang="en-US" sz="1343" u="none" cap="none" strike="noStrike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update_graph</a:t>
            </a:r>
            <a:r>
              <a:rPr b="0" i="0" lang="en-US" sz="1343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callback function filters data based on user inputs, generates an interactive Plotly graph for selected ADC channels, and updates with real-time data. It also displays information about clicked data points on the graph.</a:t>
            </a:r>
            <a:endParaRPr b="0" i="0" sz="134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0" y="0"/>
            <a:ext cx="14630400" cy="8919329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/>
          <p:cNvSpPr/>
          <p:nvPr/>
        </p:nvSpPr>
        <p:spPr>
          <a:xfrm>
            <a:off x="4763333" y="561380"/>
            <a:ext cx="5103614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18"/>
              <a:buFont typeface="Fraunces"/>
              <a:buNone/>
            </a:pPr>
            <a:r>
              <a:rPr b="0" i="0" lang="en-US" sz="4018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OUTPUT</a:t>
            </a:r>
            <a:endParaRPr b="0" i="0" sz="40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714494" y="1607582"/>
            <a:ext cx="1320141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7"/>
              <a:buFont typeface="Calibri"/>
              <a:buNone/>
            </a:pPr>
            <a:r>
              <a:t/>
            </a:r>
            <a:endParaRPr b="0" i="0" sz="16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3" name="Google Shape;2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494" y="2163842"/>
            <a:ext cx="13201412" cy="619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>
            <a:off x="2998797" y="739800"/>
            <a:ext cx="86328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89"/>
              <a:buFont typeface="Fraunces"/>
              <a:buNone/>
            </a:pPr>
            <a:r>
              <a:rPr b="0" i="0" lang="en-US" sz="3489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HARDWARE COMPONENTS </a:t>
            </a:r>
            <a:endParaRPr b="0" i="0" sz="34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7"/>
          <p:cNvSpPr/>
          <p:nvPr/>
        </p:nvSpPr>
        <p:spPr>
          <a:xfrm>
            <a:off x="2504003" y="1910715"/>
            <a:ext cx="3545205" cy="443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2"/>
              <a:buFont typeface="Fraunces"/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ADC1115 </a:t>
            </a:r>
            <a:endParaRPr b="0" i="0" sz="27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1454468" y="2752487"/>
            <a:ext cx="398740" cy="39874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1592818" y="2818924"/>
            <a:ext cx="121920" cy="265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94"/>
              <a:buFont typeface="Fraunces"/>
              <a:buNone/>
            </a:pPr>
            <a:r>
              <a:rPr b="0" i="0" lang="en-US" sz="2094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  <a:endParaRPr b="0" i="0" sz="20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2030373" y="2752487"/>
            <a:ext cx="2215753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45"/>
              <a:buFont typeface="Fraunces"/>
              <a:buNone/>
            </a:pPr>
            <a:r>
              <a:rPr b="0" i="0" lang="en-US" sz="1745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High Resolution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2030373" y="3206591"/>
            <a:ext cx="5068491" cy="283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96"/>
              <a:buFont typeface="Epilogue"/>
              <a:buNone/>
            </a:pPr>
            <a:r>
              <a:rPr b="0" i="0" lang="en-US" sz="139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Offers 16-bit resolution for precise data capture.</a:t>
            </a:r>
            <a:endParaRPr b="0" i="0" sz="13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1454468" y="3866674"/>
            <a:ext cx="398740" cy="39874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1573292" y="3933111"/>
            <a:ext cx="161092" cy="265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94"/>
              <a:buFont typeface="Fraunces"/>
              <a:buNone/>
            </a:pPr>
            <a:r>
              <a:rPr b="0" i="0" lang="en-US" sz="2094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  <a:endParaRPr b="0" i="0" sz="20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7"/>
          <p:cNvSpPr/>
          <p:nvPr/>
        </p:nvSpPr>
        <p:spPr>
          <a:xfrm>
            <a:off x="2030373" y="3866674"/>
            <a:ext cx="2215753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45"/>
              <a:buFont typeface="Fraunces"/>
              <a:buNone/>
            </a:pPr>
            <a:r>
              <a:rPr b="0" i="0" lang="en-US" sz="1745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Multiple Channels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2030373" y="4320778"/>
            <a:ext cx="5068491" cy="567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96"/>
              <a:buFont typeface="Epilogue"/>
              <a:buNone/>
            </a:pPr>
            <a:r>
              <a:rPr b="0" i="0" lang="en-US" sz="139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Up to 4 analog input channels allow for multi-sensor integration.</a:t>
            </a:r>
            <a:endParaRPr b="0" i="0" sz="13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1454468" y="5264467"/>
            <a:ext cx="398740" cy="39874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7"/>
          <p:cNvSpPr/>
          <p:nvPr/>
        </p:nvSpPr>
        <p:spPr>
          <a:xfrm>
            <a:off x="1580436" y="5330904"/>
            <a:ext cx="146804" cy="265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94"/>
              <a:buFont typeface="Fraunces"/>
              <a:buNone/>
            </a:pPr>
            <a:r>
              <a:rPr b="0" i="0" lang="en-US" sz="2094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  <a:endParaRPr b="0" i="0" sz="20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2030373" y="5264467"/>
            <a:ext cx="2215753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45"/>
              <a:buFont typeface="Fraunces"/>
              <a:buNone/>
            </a:pPr>
            <a:r>
              <a:rPr b="0" i="0" lang="en-US" sz="1745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Accuracy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7"/>
          <p:cNvSpPr/>
          <p:nvPr/>
        </p:nvSpPr>
        <p:spPr>
          <a:xfrm>
            <a:off x="2030373" y="5718572"/>
            <a:ext cx="5068491" cy="283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96"/>
              <a:buFont typeface="Epilogue"/>
              <a:buNone/>
            </a:pPr>
            <a:r>
              <a:rPr b="0" i="0" lang="en-US" sz="139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Reliable and consistent analog-to-digital conversion.</a:t>
            </a:r>
            <a:endParaRPr b="0" i="0" sz="13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1454468" y="6378654"/>
            <a:ext cx="398740" cy="39874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7"/>
          <p:cNvSpPr/>
          <p:nvPr/>
        </p:nvSpPr>
        <p:spPr>
          <a:xfrm>
            <a:off x="1572578" y="6445091"/>
            <a:ext cx="162520" cy="265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94"/>
              <a:buFont typeface="Fraunces"/>
              <a:buNone/>
            </a:pPr>
            <a:r>
              <a:rPr b="0" i="0" lang="en-US" sz="2094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  <a:endParaRPr b="0" i="0" sz="20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2030373" y="6378654"/>
            <a:ext cx="2215753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45"/>
              <a:buFont typeface="Fraunces"/>
              <a:buNone/>
            </a:pPr>
            <a:r>
              <a:rPr b="0" i="0" lang="en-US" sz="1745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Compatibility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7"/>
          <p:cNvSpPr/>
          <p:nvPr/>
        </p:nvSpPr>
        <p:spPr>
          <a:xfrm>
            <a:off x="2030373" y="6832759"/>
            <a:ext cx="5068491" cy="283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96"/>
              <a:buFont typeface="Epilogue"/>
              <a:buNone/>
            </a:pPr>
            <a:r>
              <a:rPr b="0" i="0" lang="en-US" sz="139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Integrates seamlessly with a variety of microcontrollers.</a:t>
            </a:r>
            <a:endParaRPr b="0" i="0" sz="13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/>
          <p:nvPr/>
        </p:nvSpPr>
        <p:spPr>
          <a:xfrm>
            <a:off x="8588454" y="1910715"/>
            <a:ext cx="3545205" cy="443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2"/>
              <a:buFont typeface="Fraunces"/>
              <a:buNone/>
            </a:pPr>
            <a:r>
              <a:rPr b="0" i="0" lang="en-US" sz="2792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ESP8266 </a:t>
            </a:r>
            <a:endParaRPr b="0" i="0" sz="27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7538918" y="2752487"/>
            <a:ext cx="398740" cy="39874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>
            <a:off x="7677269" y="2818924"/>
            <a:ext cx="121920" cy="265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94"/>
              <a:buFont typeface="Fraunces"/>
              <a:buNone/>
            </a:pPr>
            <a:r>
              <a:rPr b="0" i="0" lang="en-US" sz="2094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  <a:endParaRPr b="0" i="0" sz="20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7"/>
          <p:cNvSpPr/>
          <p:nvPr/>
        </p:nvSpPr>
        <p:spPr>
          <a:xfrm>
            <a:off x="8114824" y="2752487"/>
            <a:ext cx="2215753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45"/>
              <a:buFont typeface="Fraunces"/>
              <a:buNone/>
            </a:pPr>
            <a:r>
              <a:rPr b="0" i="0" lang="en-US" sz="1745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Connectivity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7"/>
          <p:cNvSpPr/>
          <p:nvPr/>
        </p:nvSpPr>
        <p:spPr>
          <a:xfrm>
            <a:off x="8114824" y="3206591"/>
            <a:ext cx="5068491" cy="283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96"/>
              <a:buFont typeface="Epilogue"/>
              <a:buNone/>
            </a:pPr>
            <a:r>
              <a:rPr b="0" i="0" lang="en-US" sz="139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ESP8266 features built-in Wi-Fi for IoT applications.</a:t>
            </a:r>
            <a:endParaRPr b="0" i="0" sz="13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7538918" y="3866674"/>
            <a:ext cx="398740" cy="39874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7657743" y="3933111"/>
            <a:ext cx="161092" cy="265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94"/>
              <a:buFont typeface="Fraunces"/>
              <a:buNone/>
            </a:pPr>
            <a:r>
              <a:rPr b="0" i="0" lang="en-US" sz="2094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  <a:endParaRPr b="0" i="0" sz="20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8114824" y="3866674"/>
            <a:ext cx="2215753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45"/>
              <a:buFont typeface="Fraunces"/>
              <a:buNone/>
            </a:pPr>
            <a:r>
              <a:rPr b="0" i="0" lang="en-US" sz="1745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Low Cost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7"/>
          <p:cNvSpPr/>
          <p:nvPr/>
        </p:nvSpPr>
        <p:spPr>
          <a:xfrm>
            <a:off x="8114824" y="4320778"/>
            <a:ext cx="5068491" cy="283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96"/>
              <a:buFont typeface="Epilogue"/>
              <a:buNone/>
            </a:pPr>
            <a:r>
              <a:rPr b="0" i="0" lang="en-US" sz="139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ESP8266 is an affordable microcontroller option.</a:t>
            </a:r>
            <a:endParaRPr b="0" i="0" sz="13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7"/>
          <p:cNvSpPr/>
          <p:nvPr/>
        </p:nvSpPr>
        <p:spPr>
          <a:xfrm>
            <a:off x="7538918" y="4980861"/>
            <a:ext cx="398740" cy="39874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7664887" y="5047298"/>
            <a:ext cx="146804" cy="265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94"/>
              <a:buFont typeface="Fraunces"/>
              <a:buNone/>
            </a:pPr>
            <a:r>
              <a:rPr b="0" i="0" lang="en-US" sz="2094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  <a:endParaRPr b="0" i="0" sz="20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8114824" y="4980861"/>
            <a:ext cx="2215753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45"/>
              <a:buFont typeface="Fraunces"/>
              <a:buNone/>
            </a:pPr>
            <a:r>
              <a:rPr b="0" i="0" lang="en-US" sz="1745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Versatility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8114824" y="5434965"/>
            <a:ext cx="5068491" cy="283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96"/>
              <a:buFont typeface="Epilogue"/>
              <a:buNone/>
            </a:pPr>
            <a:r>
              <a:rPr b="0" i="0" lang="en-US" sz="139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ESP8266 can be used in a wide range of projects.</a:t>
            </a:r>
            <a:endParaRPr b="0" i="0" sz="13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7538918" y="6095048"/>
            <a:ext cx="398740" cy="398740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7657028" y="6161484"/>
            <a:ext cx="162520" cy="265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94"/>
              <a:buFont typeface="Fraunces"/>
              <a:buNone/>
            </a:pPr>
            <a:r>
              <a:rPr b="0" i="0" lang="en-US" sz="2094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  <a:endParaRPr b="0" i="0" sz="209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8114824" y="6095048"/>
            <a:ext cx="2215753" cy="276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45"/>
              <a:buFont typeface="Fraunces"/>
              <a:buNone/>
            </a:pPr>
            <a:r>
              <a:rPr b="0" i="0" lang="en-US" sz="1745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Power Efficient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8114824" y="6549152"/>
            <a:ext cx="5068491" cy="567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96"/>
              <a:buFont typeface="Epilogue"/>
              <a:buNone/>
            </a:pPr>
            <a:r>
              <a:rPr b="0" i="0" lang="en-US" sz="139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ESP8266 operates on low power, making it ideal for battery-powered devices.</a:t>
            </a:r>
            <a:endParaRPr b="0" i="0" sz="139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/>
          <p:nvPr/>
        </p:nvSpPr>
        <p:spPr>
          <a:xfrm>
            <a:off x="793790" y="99619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793790" y="161424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793790" y="223230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793790" y="285035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4479846" y="355342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65"/>
              <a:buFont typeface="Fraunces"/>
              <a:buNone/>
            </a:pPr>
            <a:r>
              <a:rPr b="0" i="0" lang="en-US" sz="4465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Thank You !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793790" y="460236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793790" y="522041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793790" y="583846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793790" y="645652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8"/>
          <p:cNvSpPr/>
          <p:nvPr/>
        </p:nvSpPr>
        <p:spPr>
          <a:xfrm>
            <a:off x="793790" y="707457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607" y="2658070"/>
            <a:ext cx="4919186" cy="291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7223046" y="97500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65"/>
              <a:buFont typeface="Fraunces"/>
              <a:buNone/>
            </a:pPr>
            <a:r>
              <a:rPr b="0" i="0" lang="en-US" sz="4465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Project Overview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6280190" y="227909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6457355" y="2364105"/>
            <a:ext cx="15597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79"/>
              <a:buFont typeface="Fraunces"/>
              <a:buNone/>
            </a:pPr>
            <a:r>
              <a:rPr b="0" i="0" lang="en-US" sz="2679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7017297" y="2279100"/>
            <a:ext cx="4208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33"/>
              <a:buFont typeface="Fraunces"/>
              <a:buNone/>
            </a:pPr>
            <a:r>
              <a:rPr b="0" i="0" lang="en-US" sz="2233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Integrated Approach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017306" y="2769513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86"/>
              <a:buFont typeface="Epilogue"/>
              <a:buNone/>
            </a:pPr>
            <a:r>
              <a:rPr b="0" i="0" lang="en-US" sz="178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We have used Arduino IDE, VS Code as well as PHP server to implement our codes.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6280190" y="397728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432233" y="4062293"/>
            <a:ext cx="20621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79"/>
              <a:buFont typeface="Fraunces"/>
              <a:buNone/>
            </a:pPr>
            <a:r>
              <a:rPr b="0" i="0" lang="en-US" sz="2679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7017306" y="39772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33"/>
              <a:buFont typeface="Fraunces"/>
              <a:buNone/>
            </a:pPr>
            <a:r>
              <a:rPr b="0" i="0" lang="en-US" sz="2233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Collaboration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7017306" y="4467701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86"/>
              <a:buFont typeface="Epilogue"/>
              <a:buNone/>
            </a:pPr>
            <a:r>
              <a:rPr b="0" i="0" lang="en-US" sz="178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project was developed by a team of two members, Me and Anmol with each member contributing their expertise.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6280190" y="567547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6441400" y="5760482"/>
            <a:ext cx="18788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79"/>
              <a:buFont typeface="Fraunces"/>
              <a:buNone/>
            </a:pPr>
            <a:r>
              <a:rPr b="0" i="0" lang="en-US" sz="2679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7017306" y="56754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33"/>
              <a:buFont typeface="Fraunces"/>
              <a:buNone/>
            </a:pPr>
            <a:r>
              <a:rPr b="0" i="0" lang="en-US" sz="2233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Flexibility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7017306" y="6165890"/>
            <a:ext cx="681930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86"/>
              <a:buFont typeface="Epilogue"/>
              <a:buNone/>
            </a:pPr>
            <a:r>
              <a:rPr b="0" i="0" lang="en-US" sz="178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All the codes are flexible to be updated and store even if more channels are used at NPL and needs to be measured and displayed.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4952405" y="519708"/>
            <a:ext cx="4725472" cy="590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21"/>
              <a:buFont typeface="Fraunces"/>
              <a:buNone/>
            </a:pPr>
            <a:r>
              <a:rPr b="0" i="0" lang="en-US" sz="3721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Data Flow Funnel</a:t>
            </a:r>
            <a:endParaRPr b="0" i="0" sz="37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" name="Google Shape;5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804" y="1488400"/>
            <a:ext cx="6186964" cy="139136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>
            <a:off x="4135993" y="1995130"/>
            <a:ext cx="108347" cy="377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rPr b="0" i="0" lang="en-US" sz="186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7472720" y="1677353"/>
            <a:ext cx="2362676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rPr b="0" i="0" lang="en-US" sz="186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Arduino Code</a:t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7472720" y="2085975"/>
            <a:ext cx="5903000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88"/>
              <a:buFont typeface="Epilogue"/>
              <a:buNone/>
            </a:pPr>
            <a:r>
              <a:rPr b="0" i="0" lang="en-US" sz="1488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C++ Arduino code is kept in hardware and it functions to find maximum values and serve it on PHP.</a:t>
            </a:r>
            <a:endParaRPr b="0" i="0" sz="14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9" name="Google Shape;5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234" y="2926913"/>
            <a:ext cx="4640223" cy="139136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/>
          <p:nvPr/>
        </p:nvSpPr>
        <p:spPr>
          <a:xfrm>
            <a:off x="4118610" y="3433643"/>
            <a:ext cx="143232" cy="377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rPr b="0" i="0" lang="en-US" sz="186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6699409" y="3115866"/>
            <a:ext cx="2362676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rPr b="0" i="0" lang="en-US" sz="186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Php Server</a:t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6699409" y="3524488"/>
            <a:ext cx="6676311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88"/>
              <a:buFont typeface="Epilogue"/>
              <a:buNone/>
            </a:pPr>
            <a:r>
              <a:rPr b="0" i="0" lang="en-US" sz="1488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Data comes to sensor_data in form of table with timestamping of values.</a:t>
            </a:r>
            <a:endParaRPr b="0" i="0" sz="14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3" name="Google Shape;6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3545" y="4365427"/>
            <a:ext cx="3093482" cy="139136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/>
          <p:nvPr/>
        </p:nvSpPr>
        <p:spPr>
          <a:xfrm>
            <a:off x="4125039" y="4872157"/>
            <a:ext cx="130493" cy="377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rPr b="0" i="0" lang="en-US" sz="186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5925979" y="4554379"/>
            <a:ext cx="2588181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rPr b="0" i="0" lang="en-US" sz="186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SQL Connector Python</a:t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5925979" y="4963001"/>
            <a:ext cx="7449741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88"/>
              <a:buFont typeface="Epilogue"/>
              <a:buNone/>
            </a:pPr>
            <a:r>
              <a:rPr b="0" i="0" lang="en-US" sz="1488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This code takes data from the PHP server and saves each entry with a unique id for each entry for day and a new csv file for the day.</a:t>
            </a:r>
            <a:endParaRPr b="0" i="0" sz="14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7" name="Google Shape;6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6975" y="5803940"/>
            <a:ext cx="1546741" cy="139136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/>
          <p:nvPr/>
        </p:nvSpPr>
        <p:spPr>
          <a:xfrm>
            <a:off x="4118015" y="6130290"/>
            <a:ext cx="144542" cy="377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rPr b="0" i="0" lang="en-US" sz="186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5152668" y="5992892"/>
            <a:ext cx="2362676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rPr b="0" i="0" lang="en-US" sz="186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Dash Server</a:t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5152668" y="6401514"/>
            <a:ext cx="8223052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88"/>
              <a:buFont typeface="Epilogue"/>
              <a:buNone/>
            </a:pPr>
            <a:r>
              <a:rPr b="0" i="0" lang="en-US" sz="1488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Server fetches from csv files having live_data_ in front and takes their values to present as output.</a:t>
            </a:r>
            <a:endParaRPr b="0" i="0" sz="14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065609" y="7407950"/>
            <a:ext cx="12499062" cy="302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8"/>
              <a:buFont typeface="Calibri"/>
              <a:buNone/>
            </a:pPr>
            <a:r>
              <a:t/>
            </a:r>
            <a:endParaRPr b="0" i="0" sz="14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0" y="0"/>
            <a:ext cx="14630400" cy="82302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4952405" y="519708"/>
            <a:ext cx="4725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21"/>
              <a:buFont typeface="Fraunces"/>
              <a:buNone/>
            </a:pPr>
            <a:r>
              <a:rPr lang="en-US" sz="3721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MOTIVATION</a:t>
            </a:r>
            <a:endParaRPr b="0" i="0" sz="37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4135993" y="1995130"/>
            <a:ext cx="108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t/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4125039" y="4872157"/>
            <a:ext cx="1305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5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860"/>
              <a:buFont typeface="Fraunces"/>
              <a:buNone/>
            </a:pPr>
            <a:r>
              <a:t/>
            </a:r>
            <a:endParaRPr b="0" i="0" sz="1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1065609" y="7407950"/>
            <a:ext cx="124992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8"/>
              <a:buFont typeface="Calibri"/>
              <a:buNone/>
            </a:pPr>
            <a:r>
              <a:t/>
            </a:r>
            <a:endParaRPr b="0" i="0" sz="14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6"/>
          <p:cNvSpPr txBox="1"/>
          <p:nvPr/>
        </p:nvSpPr>
        <p:spPr>
          <a:xfrm>
            <a:off x="3013450" y="2425375"/>
            <a:ext cx="88560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0" y="0"/>
            <a:ext cx="14630400" cy="8317706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4724519" y="569833"/>
            <a:ext cx="5181243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80"/>
              <a:buFont typeface="Fraunces"/>
              <a:buNone/>
            </a:pPr>
            <a:r>
              <a:rPr b="0" i="0" lang="en-US" sz="4080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Arduino Code</a:t>
            </a:r>
            <a:endParaRPr b="0" i="0" sz="4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2" name="Google Shape;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329" y="1528405"/>
            <a:ext cx="4185999" cy="41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/>
          <p:nvPr/>
        </p:nvSpPr>
        <p:spPr>
          <a:xfrm>
            <a:off x="1523048" y="5973366"/>
            <a:ext cx="259056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40"/>
              <a:buFont typeface="Fraunces"/>
              <a:buNone/>
            </a:pPr>
            <a:r>
              <a:rPr b="0" i="0" lang="en-US" sz="204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Initialization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725329" y="6421517"/>
            <a:ext cx="4185999" cy="994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8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32"/>
              <a:buFont typeface="Epilogue"/>
              <a:buNone/>
            </a:pPr>
            <a:r>
              <a:rPr b="0" i="0" lang="en-US" sz="1632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We have initialized both adcs as adc1 and adc2 as well as given all adcs values as INT_MAX in array as starting of loop.</a:t>
            </a:r>
            <a:endParaRPr b="0" i="0" sz="16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5" name="Google Shape;9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2200" y="1528405"/>
            <a:ext cx="4185999" cy="41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6019919" y="5973366"/>
            <a:ext cx="259056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40"/>
              <a:buFont typeface="Fraunces"/>
              <a:buNone/>
            </a:pPr>
            <a:r>
              <a:rPr b="0" i="0" lang="en-US" sz="204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For Loop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5222200" y="6421517"/>
            <a:ext cx="4185999" cy="1326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8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32"/>
              <a:buFont typeface="Epilogue"/>
              <a:buNone/>
            </a:pPr>
            <a:r>
              <a:rPr b="0" i="0" lang="en-US" sz="1632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We have introduced a loop to continuously measure </a:t>
            </a:r>
            <a:r>
              <a:rPr lang="en-US" sz="1632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current</a:t>
            </a:r>
            <a:r>
              <a:rPr b="0" i="0" lang="en-US" sz="1632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values and store the maximum values over 20 seconds.</a:t>
            </a:r>
            <a:endParaRPr b="0" i="0" sz="16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8" name="Google Shape;9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9072" y="1528405"/>
            <a:ext cx="4185999" cy="41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"/>
          <p:cNvSpPr/>
          <p:nvPr/>
        </p:nvSpPr>
        <p:spPr>
          <a:xfrm>
            <a:off x="10516791" y="5973366"/>
            <a:ext cx="2590562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40"/>
              <a:buFont typeface="Fraunces"/>
              <a:buNone/>
            </a:pPr>
            <a:r>
              <a:rPr b="0" i="0" lang="en-US" sz="2040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Server Connectivity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9719072" y="6421517"/>
            <a:ext cx="4185999" cy="1326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8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32"/>
              <a:buFont typeface="Epilogue"/>
              <a:buNone/>
            </a:pPr>
            <a:r>
              <a:rPr b="0" i="0" lang="en-US" sz="1632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PHP server connectivity code for taking the save_data file and save the code over the PHP server in next 10 seconds for interval to be 30 seconds.</a:t>
            </a:r>
            <a:endParaRPr b="0" i="0" sz="16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8" name="Google Shape;1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808" y="283488"/>
            <a:ext cx="3608665" cy="766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"/>
          <p:cNvSpPr/>
          <p:nvPr/>
        </p:nvSpPr>
        <p:spPr>
          <a:xfrm>
            <a:off x="6280190" y="125980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6280190" y="187785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280190" y="249590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280190" y="319897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65"/>
              <a:buFont typeface="Fraunces"/>
              <a:buNone/>
            </a:pPr>
            <a:r>
              <a:rPr b="0" i="0" lang="en-US" sz="4465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FLOWCHART FOR ARDUINO CODE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6280190" y="495669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6280190" y="557474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6280190" y="619279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6280190" y="681085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86"/>
              <a:buFont typeface="Calibri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4479908" y="85152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65"/>
              <a:buFont typeface="Fraunces"/>
              <a:buNone/>
            </a:pPr>
            <a:r>
              <a:rPr b="0" i="0" lang="en-US" sz="4465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OUTPUT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6" name="Google Shape;1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8851" y="2212099"/>
            <a:ext cx="6152700" cy="53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64"/>
              <a:buFont typeface="Fraunces"/>
              <a:buNone/>
            </a:pPr>
            <a:r>
              <a:rPr b="0" i="0" lang="en-US" sz="4264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PHP</a:t>
            </a:r>
            <a:endParaRPr b="0" i="0" sz="42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758071" y="1597223"/>
            <a:ext cx="1271230" cy="1594366"/>
          </a:xfrm>
          <a:prstGeom prst="roundRect">
            <a:avLst>
              <a:gd fmla="val 7156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982266" y="2177772"/>
            <a:ext cx="124182" cy="43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32"/>
              <a:buFont typeface="Fraunces"/>
              <a:buNone/>
            </a:pPr>
            <a:r>
              <a:rPr b="0" i="0" lang="en-US" sz="2132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  <a:endParaRPr b="0" i="0" sz="21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2245876" y="1813798"/>
            <a:ext cx="2707481" cy="338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32"/>
              <a:buFont typeface="Fraunces"/>
              <a:buNone/>
            </a:pPr>
            <a:r>
              <a:rPr b="0" i="0" lang="en-US" sz="2132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Initialization</a:t>
            </a:r>
            <a:endParaRPr b="0" i="0" sz="21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2245876" y="2282071"/>
            <a:ext cx="5923478" cy="692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6"/>
              <a:buFont typeface="Epilogue"/>
              <a:buNone/>
            </a:pPr>
            <a:r>
              <a:rPr b="0" i="0" lang="en-US" sz="170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Database Username Servername is initialized to justify from where the data is to be saved.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758071" y="3299817"/>
            <a:ext cx="2542580" cy="1940838"/>
          </a:xfrm>
          <a:prstGeom prst="roundRect">
            <a:avLst>
              <a:gd fmla="val 4687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"/>
          <p:cNvSpPr/>
          <p:nvPr/>
        </p:nvSpPr>
        <p:spPr>
          <a:xfrm>
            <a:off x="982266" y="4053602"/>
            <a:ext cx="164068" cy="43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32"/>
              <a:buFont typeface="Fraunces"/>
              <a:buNone/>
            </a:pPr>
            <a:r>
              <a:rPr b="0" i="0" lang="en-US" sz="2132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  <a:endParaRPr b="0" i="0" sz="21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0"/>
          <p:cNvSpPr/>
          <p:nvPr/>
        </p:nvSpPr>
        <p:spPr>
          <a:xfrm>
            <a:off x="3517225" y="3516392"/>
            <a:ext cx="2707481" cy="338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32"/>
              <a:buFont typeface="Fraunces"/>
              <a:buNone/>
            </a:pPr>
            <a:r>
              <a:rPr b="0" i="0" lang="en-US" sz="2132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Data Recieved or not</a:t>
            </a:r>
            <a:endParaRPr b="0" i="0" sz="21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3517225" y="3984665"/>
            <a:ext cx="4652129" cy="1039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6"/>
              <a:buFont typeface="Epilogue"/>
              <a:buNone/>
            </a:pPr>
            <a:r>
              <a:rPr b="0" i="0" lang="en-US" sz="170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Code checks for data if data is incoming or not otherwise prints data not recieved as written in else loop.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0"/>
          <p:cNvSpPr/>
          <p:nvPr/>
        </p:nvSpPr>
        <p:spPr>
          <a:xfrm>
            <a:off x="758071" y="5348883"/>
            <a:ext cx="3813929" cy="2287310"/>
          </a:xfrm>
          <a:prstGeom prst="roundRect">
            <a:avLst>
              <a:gd fmla="val 3977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"/>
          <p:cNvSpPr/>
          <p:nvPr/>
        </p:nvSpPr>
        <p:spPr>
          <a:xfrm>
            <a:off x="982266" y="6275903"/>
            <a:ext cx="149423" cy="43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32"/>
              <a:buFont typeface="Fraunces"/>
              <a:buNone/>
            </a:pPr>
            <a:r>
              <a:rPr b="0" i="0" lang="en-US" sz="2132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  <a:endParaRPr b="0" i="0" sz="21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0"/>
          <p:cNvSpPr/>
          <p:nvPr/>
        </p:nvSpPr>
        <p:spPr>
          <a:xfrm>
            <a:off x="4788575" y="5565458"/>
            <a:ext cx="2707481" cy="338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32"/>
              <a:buFont typeface="Fraunces"/>
              <a:buNone/>
            </a:pPr>
            <a:r>
              <a:rPr b="0" i="0" lang="en-US" sz="2132" u="none" cap="none" strike="noStrike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Insert Data</a:t>
            </a:r>
            <a:endParaRPr b="0" i="0" sz="21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0"/>
          <p:cNvSpPr/>
          <p:nvPr/>
        </p:nvSpPr>
        <p:spPr>
          <a:xfrm>
            <a:off x="4788575" y="6033730"/>
            <a:ext cx="3380780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4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06"/>
              <a:buFont typeface="Epilogue"/>
              <a:buNone/>
            </a:pPr>
            <a:r>
              <a:rPr b="0" i="0" lang="en-US" sz="1706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Uses sql commands to push the current data into the sensor_data table in php server.</a:t>
            </a:r>
            <a:endParaRPr b="0" i="0" sz="17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4479908" y="110471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65"/>
              <a:buFont typeface="Fraunces"/>
              <a:buNone/>
            </a:pPr>
            <a:r>
              <a:rPr b="0" i="0" lang="en-US" sz="4465" u="none" cap="none" strike="noStrike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OUTPUT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6" name="Google Shape;1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9902" y="2813220"/>
            <a:ext cx="5670600" cy="393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